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69" r:id="rId12"/>
    <p:sldId id="270" r:id="rId13"/>
    <p:sldId id="271" r:id="rId14"/>
    <p:sldId id="272" r:id="rId15"/>
    <p:sldId id="273" r:id="rId16"/>
    <p:sldId id="265" r:id="rId17"/>
    <p:sldId id="266" r:id="rId18"/>
    <p:sldId id="267" r:id="rId19"/>
    <p:sldId id="268" r:id="rId20"/>
    <p:sldId id="27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aGy3/HpSc4VVHXkMj/uQF2n+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Географія проживання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52-4E0B-BBFE-84A5B1CF4A26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52-4E0B-BBFE-84A5B1CF4A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52-4E0B-BBFE-84A5B1CF4A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52-4E0B-BBFE-84A5B1CF4A26}"/>
              </c:ext>
            </c:extLst>
          </c:dPt>
          <c:dLbls>
            <c:dLbl>
              <c:idx val="0"/>
              <c:layout>
                <c:manualLayout>
                  <c:x val="0.11309891970025494"/>
                  <c:y val="1.66932683102558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2016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33091787439612"/>
                      <c:h val="0.215872185252341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452-4E0B-BBFE-84A5B1CF4A26}"/>
                </c:ext>
              </c:extLst>
            </c:dLbl>
            <c:dLbl>
              <c:idx val="1"/>
              <c:layout>
                <c:manualLayout>
                  <c:x val="5.0647133782190101E-3"/>
                  <c:y val="8.4937614724035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/>
                      <a:t>2023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4613526570048"/>
                      <c:h val="0.164234298575546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452-4E0B-BBFE-84A5B1CF4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52-4E0B-BBFE-84A5B1CF4A2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900057414698159"/>
          <c:y val="1.7933623001354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заяв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A4-47A4-A7EA-9E76FAED2A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A4-47A4-A7EA-9E76FAED2A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661499343832007E-2"/>
                      <c:h val="8.1345429798626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3A4-47A4-A7EA-9E76FAED2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611</c:v>
                </c:pt>
                <c:pt idx="1">
                  <c:v>144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4-47A4-A7EA-9E76FAED2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84467376"/>
        <c:axId val="-784470096"/>
        <c:axId val="0"/>
      </c:bar3DChart>
      <c:catAx>
        <c:axId val="-78446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84470096"/>
        <c:crosses val="autoZero"/>
        <c:auto val="1"/>
        <c:lblAlgn val="ctr"/>
        <c:lblOffset val="100"/>
        <c:noMultiLvlLbl val="0"/>
      </c:catAx>
      <c:valAx>
        <c:axId val="-7844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8446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Географія проживання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2657480314961E-2"/>
          <c:y val="1.6764290005917934E-2"/>
          <c:w val="0.84190031952527677"/>
          <c:h val="0.89914860090002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Просили</c:v>
                </c:pt>
              </c:strCache>
            </c:strRef>
          </c:tx>
          <c:spPr>
            <a:solidFill>
              <a:srgbClr val="B2329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ХНУ ім. В.Н. Каразіна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7-4C34-A8D4-8574F5D867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Отримали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ХНУ ім. В.Н. Каразіна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7-4C34-A8D4-8574F5D867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Набрали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ХНУ ім. В.Н. Каразіна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7-4C34-A8D4-8574F5D86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"/>
        <c:axId val="-784459760"/>
        <c:axId val="-784459216"/>
      </c:barChart>
      <c:catAx>
        <c:axId val="-7844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84459216"/>
        <c:crosses val="autoZero"/>
        <c:auto val="0"/>
        <c:lblAlgn val="ctr"/>
        <c:lblOffset val="100"/>
        <c:noMultiLvlLbl val="0"/>
      </c:catAx>
      <c:valAx>
        <c:axId val="-7844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84459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799118274278215"/>
          <c:y val="0"/>
          <c:w val="0.44369931102362203"/>
          <c:h val="0.15977195621631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3-438C-82A6-5CA82D74F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3-438C-82A6-5CA82D74F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347826086956512E-3"/>
                  <c:y val="0.12987959105911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47584541062802"/>
                      <c:h val="0.13603792672506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63-438C-82A6-5CA82D74F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3-438C-82A6-5CA82D74F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18046848"/>
        <c:axId val="-718048480"/>
      </c:barChart>
      <c:catAx>
        <c:axId val="-7180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18048480"/>
        <c:crosses val="autoZero"/>
        <c:auto val="1"/>
        <c:lblAlgn val="ctr"/>
        <c:lblOffset val="100"/>
        <c:noMultiLvlLbl val="0"/>
      </c:catAx>
      <c:valAx>
        <c:axId val="-71804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-71804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Географія проживання студентів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Географія проживання студентів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0.46641</cdr:x>
      <cdr:y>0.07778</cdr:y>
    </cdr:from>
    <cdr:to>
      <cdr:x>0.47016</cdr:x>
      <cdr:y>0.08444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6425" y="5334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0.43944</cdr:x>
      <cdr:y>0.1446</cdr:y>
    </cdr:from>
    <cdr:to>
      <cdr:x>0.51444</cdr:x>
      <cdr:y>0.27793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57611" y="9916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0.39613</cdr:x>
      <cdr:y>0.10516</cdr:y>
    </cdr:from>
    <cdr:to>
      <cdr:x>0.47113</cdr:x>
      <cdr:y>0.2385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9577" y="721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0.21153</cdr:x>
      <cdr:y>0.01609</cdr:y>
    </cdr:from>
    <cdr:to>
      <cdr:x>0.91875</cdr:x>
      <cdr:y>0.14942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78994" y="110329"/>
          <a:ext cx="862240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600" b="1" dirty="0"/>
            <a:t>Кількість бюджетних пропозицій</a:t>
          </a:r>
          <a:endParaRPr lang="ru-RU" sz="3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0.32452</cdr:x>
      <cdr:y>0.37523</cdr:y>
    </cdr:from>
    <cdr:to>
      <cdr:x>0.45221</cdr:x>
      <cdr:y>0.62477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2525" y="1845715"/>
          <a:ext cx="1342767" cy="1227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8000" dirty="0"/>
            <a:t>59</a:t>
          </a:r>
        </a:p>
      </cdr:txBody>
    </cdr:sp>
  </cdr:relSizeAnchor>
  <cdr:relSizeAnchor xmlns:cdr="http://schemas.openxmlformats.org/drawingml/2006/chartDrawing">
    <cdr:from>
      <cdr:x>0.53055</cdr:x>
      <cdr:y>0.35656</cdr:y>
    </cdr:from>
    <cdr:to>
      <cdr:x>0.67313</cdr:x>
      <cdr:y>0.64344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79076" y="1753848"/>
          <a:ext cx="1499286" cy="1411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800" dirty="0"/>
            <a:t>28</a:t>
          </a:r>
          <a:endParaRPr lang="uk-UA" sz="8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0.46641</cdr:x>
      <cdr:y>0.07778</cdr:y>
    </cdr:from>
    <cdr:to>
      <cdr:x>0.47016</cdr:x>
      <cdr:y>0.08444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6425" y="5334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0.06703</cdr:x>
      <cdr:y>0.03085</cdr:y>
    </cdr:from>
    <cdr:to>
      <cdr:x>0.11775</cdr:x>
      <cdr:y>0.13674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850" y="159544"/>
          <a:ext cx="533400" cy="54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0.10193</cdr:x>
      <cdr:y>0.06627</cdr:y>
    </cdr:from>
    <cdr:to>
      <cdr:x>0.18888</cdr:x>
      <cdr:y>0.24306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2746" y="366713"/>
          <a:ext cx="1060094" cy="978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6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0.13949</cdr:x>
      <cdr:y>0.11679</cdr:y>
    </cdr:from>
    <cdr:to>
      <cdr:x>0.22645</cdr:x>
      <cdr:y>0.50184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00662" y="646331"/>
          <a:ext cx="1060216" cy="2130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600" dirty="0">
            <a:solidFill>
              <a:schemeClr val="tx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0.23439</cdr:x>
      <cdr:y>0.48379</cdr:y>
    </cdr:from>
    <cdr:to>
      <cdr:x>0.32134</cdr:x>
      <cdr:y>0.66059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690" y="2677319"/>
          <a:ext cx="1060094" cy="978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0.27265</cdr:x>
      <cdr:y>0.49567</cdr:y>
    </cdr:from>
    <cdr:to>
      <cdr:x>0.3596</cdr:x>
      <cdr:y>0.74954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24149" y="2743058"/>
          <a:ext cx="1060094" cy="140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0.31069</cdr:x>
      <cdr:y>0.58932</cdr:y>
    </cdr:from>
    <cdr:to>
      <cdr:x>0.39765</cdr:x>
      <cdr:y>0.76611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67076" y="3048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solidFill>
              <a:schemeClr val="tx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0.4058</cdr:x>
      <cdr:y>0.47897</cdr:y>
    </cdr:from>
    <cdr:to>
      <cdr:x>0.49275</cdr:x>
      <cdr:y>0.65577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67201" y="24772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0.4391</cdr:x>
      <cdr:y>0.59137</cdr:y>
    </cdr:from>
    <cdr:to>
      <cdr:x>0.52605</cdr:x>
      <cdr:y>0.77185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53514" y="3272635"/>
          <a:ext cx="1060095" cy="99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0.47736</cdr:x>
      <cdr:y>0.62638</cdr:y>
    </cdr:from>
    <cdr:to>
      <cdr:x>0.56431</cdr:x>
      <cdr:y>0.8674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9973" y="3466389"/>
          <a:ext cx="1060095" cy="133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solidFill>
              <a:schemeClr val="tx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0.56975</cdr:x>
      <cdr:y>0.63352</cdr:y>
    </cdr:from>
    <cdr:to>
      <cdr:x>0.6567</cdr:x>
      <cdr:y>0.81031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91226" y="3276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0.65617</cdr:x>
      <cdr:y>0.8232</cdr:y>
    </cdr:from>
    <cdr:to>
      <cdr:x>0.74313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900050" y="4257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800" dirty="0">
            <a:solidFill>
              <a:schemeClr val="tx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0.61571</cdr:x>
      <cdr:y>0.8232</cdr:y>
    </cdr:from>
    <cdr:to>
      <cdr:x>0.70267</cdr:x>
      <cdr:y>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74600" y="4257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 sz="1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0.25864</cdr:x>
      <cdr:y>0.48379</cdr:y>
    </cdr:from>
    <cdr:to>
      <cdr:x>0.3456</cdr:x>
      <cdr:y>0.66058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153313" y="2677319"/>
          <a:ext cx="1060217" cy="978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600" dirty="0">
              <a:latin typeface="Bahnschrift" panose="020B0502040204020203" pitchFamily="34" charset="0"/>
            </a:rPr>
            <a:t>67</a:t>
          </a:r>
        </a:p>
      </cdr:txBody>
    </cdr:sp>
  </cdr:relSizeAnchor>
  <cdr:relSizeAnchor xmlns:cdr="http://schemas.openxmlformats.org/drawingml/2006/chartDrawing">
    <cdr:from>
      <cdr:x>0.43202</cdr:x>
      <cdr:y>0.5</cdr:y>
    </cdr:from>
    <cdr:to>
      <cdr:x>0.51898</cdr:x>
      <cdr:y>0.67679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267157" y="2767012"/>
          <a:ext cx="1060216" cy="978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600" dirty="0">
              <a:latin typeface="Bahnschrift" panose="020B0502040204020203" pitchFamily="34" charset="0"/>
            </a:rPr>
            <a:t>39</a:t>
          </a:r>
        </a:p>
      </cdr:txBody>
    </cdr:sp>
  </cdr:relSizeAnchor>
  <cdr:relSizeAnchor xmlns:cdr="http://schemas.openxmlformats.org/drawingml/2006/chartDrawing">
    <cdr:from>
      <cdr:x>0.60972</cdr:x>
      <cdr:y>0.5</cdr:y>
    </cdr:from>
    <cdr:to>
      <cdr:x>0.69668</cdr:x>
      <cdr:y>0.67679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433720" y="2767012"/>
          <a:ext cx="1060216" cy="978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600" dirty="0">
              <a:solidFill>
                <a:schemeClr val="tx1"/>
              </a:solidFill>
              <a:latin typeface="Bahnschrift" panose="020B0502040204020203" pitchFamily="34" charset="0"/>
            </a:rPr>
            <a:t>38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0.46641</cdr:x>
      <cdr:y>0.07778</cdr:y>
    </cdr:from>
    <cdr:to>
      <cdr:x>0.47016</cdr:x>
      <cdr:y>0.08444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6425" y="5334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0.43944</cdr:x>
      <cdr:y>0.1446</cdr:y>
    </cdr:from>
    <cdr:to>
      <cdr:x>0.51444</cdr:x>
      <cdr:y>0.27793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57611" y="9916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0.39613</cdr:x>
      <cdr:y>0.10516</cdr:y>
    </cdr:from>
    <cdr:to>
      <cdr:x>0.47113</cdr:x>
      <cdr:y>0.2385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9577" y="7212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0.25841</cdr:x>
      <cdr:y>0.01655</cdr:y>
    </cdr:from>
    <cdr:to>
      <cdr:x>0.96563</cdr:x>
      <cdr:y>0.14988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50474" y="113529"/>
          <a:ext cx="8622426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err="1"/>
            <a:t>Періодичні</a:t>
          </a:r>
          <a:r>
            <a:rPr lang="ru-RU" sz="3600" b="1" dirty="0"/>
            <a:t> </a:t>
          </a:r>
          <a:r>
            <a:rPr lang="ru-RU" sz="3600" b="1" dirty="0" err="1"/>
            <a:t>видання</a:t>
          </a:r>
          <a:endParaRPr lang="ru-RU" sz="3600" b="1" dirty="0"/>
        </a:p>
      </cdr:txBody>
    </cdr:sp>
  </cdr:relSizeAnchor>
  <cdr:relSizeAnchor xmlns:cdr="http://schemas.openxmlformats.org/drawingml/2006/chartDrawing">
    <cdr:from>
      <cdr:x>0.62747</cdr:x>
      <cdr:y>0.11117</cdr:y>
    </cdr:from>
    <cdr:to>
      <cdr:x>0.96873</cdr:x>
      <cdr:y>0.96615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3AD5DCD7-62F5-6274-E216-8638656E65B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4613" t="16124" r="35516" b="9038"/>
        <a:stretch xmlns:a="http://schemas.openxmlformats.org/drawingml/2006/main"/>
      </cdr:blipFill>
      <cdr:spPr>
        <a:xfrm xmlns:a="http://schemas.openxmlformats.org/drawingml/2006/main">
          <a:off x="7341773" y="712327"/>
          <a:ext cx="3992880" cy="547860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0.46641</cdr:x>
      <cdr:y>0.07778</cdr:y>
    </cdr:from>
    <cdr:to>
      <cdr:x>0.47016</cdr:x>
      <cdr:y>0.08444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6425" y="53340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0.43944</cdr:x>
      <cdr:y>0.1446</cdr:y>
    </cdr:from>
    <cdr:to>
      <cdr:x>0.51444</cdr:x>
      <cdr:y>0.27793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57611" y="9916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0.10667</cdr:y>
    </cdr:from>
    <cdr:to>
      <cdr:x>0.54875</cdr:x>
      <cdr:y>0.24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75960" y="731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</cdr:x>
      <cdr:y>0.03356</cdr:y>
    </cdr:from>
    <cdr:to>
      <cdr:x>0.7375</cdr:x>
      <cdr:y>0.1669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6080" y="230188"/>
          <a:ext cx="6065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uk-UA" sz="2400" b="1" dirty="0">
            <a:latin typeface="Bahnschrift"/>
          </a:endParaRPr>
        </a:p>
      </cdr:txBody>
    </cdr:sp>
  </cdr:relSizeAnchor>
  <cdr:relSizeAnchor xmlns:cdr="http://schemas.openxmlformats.org/drawingml/2006/chartDrawing">
    <cdr:from>
      <cdr:x>0.09828</cdr:x>
      <cdr:y>0.02069</cdr:y>
    </cdr:from>
    <cdr:to>
      <cdr:x>0.91983</cdr:x>
      <cdr:y>0.97136</cdr:y>
    </cdr:to>
    <cdr:pic>
      <cdr:nvPicPr>
        <cdr:cNvPr id="7" name="Picture 2" descr="C:\Users\Sergei\AppData\Local\Temp\Rar$DRa0.474\untitled-presentation_1441706553310\untitled-presentation_1441706553310_block_10.png">
          <a:extLst xmlns:a="http://schemas.openxmlformats.org/drawingml/2006/main">
            <a:ext uri="{FF2B5EF4-FFF2-40B4-BE49-F238E27FC236}">
              <a16:creationId xmlns:a16="http://schemas.microsoft.com/office/drawing/2014/main" id="{768297A1-BDCE-B740-6EFE-11159A5DF21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b="12337"/>
        <a:stretch xmlns:a="http://schemas.openxmlformats.org/drawingml/2006/main"/>
      </cdr:blipFill>
      <cdr:spPr bwMode="auto">
        <a:xfrm xmlns:a="http://schemas.openxmlformats.org/drawingml/2006/main">
          <a:off x="1198179" y="141890"/>
          <a:ext cx="10016359" cy="6519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224e82a9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224e82a9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224e82a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224e82a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r="10630"/>
          <a:stretch/>
        </p:blipFill>
        <p:spPr>
          <a:xfrm>
            <a:off x="4020066" y="0"/>
            <a:ext cx="81719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19198" y="2735511"/>
            <a:ext cx="8771649" cy="95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uk-UA" sz="5400" b="1" dirty="0">
                <a:solidFill>
                  <a:schemeClr val="dk1"/>
                </a:solidFill>
              </a:rPr>
              <a:t>Звіт декана історичного </a:t>
            </a:r>
            <a:r>
              <a:rPr lang="uk-UA" sz="4800" b="1" dirty="0">
                <a:solidFill>
                  <a:schemeClr val="dk1"/>
                </a:solidFill>
              </a:rPr>
              <a:t>факультету за 2022/23 </a:t>
            </a:r>
            <a:r>
              <a:rPr lang="uk-UA" sz="4800" b="1" dirty="0" err="1">
                <a:solidFill>
                  <a:schemeClr val="dk1"/>
                </a:solidFill>
              </a:rPr>
              <a:t>н.р</a:t>
            </a:r>
            <a:r>
              <a:rPr lang="uk-UA" sz="4800" b="1" dirty="0">
                <a:solidFill>
                  <a:schemeClr val="dk1"/>
                </a:solidFill>
              </a:rPr>
              <a:t>.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uk-UA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uk-UA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176" y="2997816"/>
            <a:ext cx="3359694" cy="344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5451825" y="7741677"/>
            <a:ext cx="602917" cy="55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graphicFrame>
        <p:nvGraphicFramePr>
          <p:cNvPr id="162" name="Google Shape;162;p8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" name="Google Shape;163;p8"/>
          <p:cNvGraphicFramePr/>
          <p:nvPr>
            <p:extLst>
              <p:ext uri="{D42A27DB-BD31-4B8C-83A1-F6EECF244321}">
                <p14:modId xmlns:p14="http://schemas.microsoft.com/office/powerpoint/2010/main" val="741795771"/>
              </p:ext>
            </p:extLst>
          </p:nvPr>
        </p:nvGraphicFramePr>
        <p:xfrm>
          <a:off x="379827" y="450166"/>
          <a:ext cx="11700541" cy="640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8BA6E4B-67E2-5AE6-F8F4-5177952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282991"/>
            <a:ext cx="3839602" cy="54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8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ретя світова: битва за Україну» ✔️ Михайло Станчев, Юрій Фельштинський  [скачати (завантажити) книгу безкоштовно] українською мовою в fb2, epub,  rtf, txt, слухати аудіокнигу | KNIG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54"/>
            <a:ext cx="3569387" cy="50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wing up Ukraine: The Return of Russian Terror and the Threat of World  War III - Michael Stanchev, Yuri Felshtinsky - Książka w SwiatKsiazki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215154"/>
            <a:ext cx="35528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ería Dykinson - Ucrania: la primera batalla de la Tercera Guerra Mundial  - Felshtinsky y Michael Stanchev, Yuri | 978-84-234-3419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4" y="672353"/>
            <a:ext cx="3997727" cy="60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7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036" y="104401"/>
            <a:ext cx="9665512" cy="6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23089" cy="570790"/>
          </a:xfrm>
        </p:spPr>
        <p:txBody>
          <a:bodyPr>
            <a:normAutofit/>
          </a:bodyPr>
          <a:lstStyle/>
          <a:p>
            <a:pPr algn="ctr" fontAlgn="base"/>
            <a:r>
              <a:rPr lang="ru-RU" sz="3200" dirty="0" err="1"/>
              <a:t>Круглий</a:t>
            </a:r>
            <a:r>
              <a:rPr lang="ru-RU" sz="3200" dirty="0"/>
              <a:t> </a:t>
            </a:r>
            <a:r>
              <a:rPr lang="ru-RU" sz="3200" dirty="0" err="1"/>
              <a:t>стіл</a:t>
            </a:r>
            <a:r>
              <a:rPr lang="ru-RU" sz="3200" dirty="0"/>
              <a:t> до 100-річчя </a:t>
            </a:r>
            <a:r>
              <a:rPr lang="ru-RU" sz="3200" dirty="0" err="1"/>
              <a:t>Юрія</a:t>
            </a:r>
            <a:r>
              <a:rPr lang="ru-RU" sz="3200" dirty="0"/>
              <a:t> Кнорозова</a:t>
            </a:r>
          </a:p>
        </p:txBody>
      </p:sp>
      <p:pic>
        <p:nvPicPr>
          <p:cNvPr id="1026" name="Picture 2" descr="Круглий стіл до 100-річчя Юрія Кнороз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44" y="1188481"/>
            <a:ext cx="7387841" cy="55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1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583" y="158188"/>
            <a:ext cx="8529359" cy="65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0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357" cy="1868789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МІСТО І ВІЙНА: руйнування, збереження і переосмислення міської культурної спадщини великих міст Південно-Східної України в період російської військової агресії​</a:t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11266" name="Picture 2" descr="http://historiography.karazin.ua/resources/articles/a_20220903111613_fa65022bc858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41" y="1976095"/>
            <a:ext cx="4656197" cy="46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2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974F24A-3A68-231C-3EED-A2ED9EF8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40-а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краєзнавча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endParaRPr lang="de-DE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28D8D2-282E-AEF1-7619-78AAD842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901005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E5BD00-2A90-0156-411C-588F36F8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76-та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«</a:t>
            </a:r>
            <a:r>
              <a:rPr lang="ru-RU" dirty="0" err="1"/>
              <a:t>Каразінські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»</a:t>
            </a:r>
            <a:endParaRPr lang="de-D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3D30AF-EDA9-57BA-6ED6-344CEAEB3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2054942"/>
            <a:ext cx="8044591" cy="45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1C33FA-42DD-35A0-8B65-B5CD7FFE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Участь </a:t>
            </a:r>
            <a:r>
              <a:rPr lang="ru-RU" dirty="0" err="1"/>
              <a:t>студентів</a:t>
            </a:r>
            <a:r>
              <a:rPr lang="ru-RU" dirty="0"/>
              <a:t> у </a:t>
            </a:r>
            <a:r>
              <a:rPr lang="ru-RU" dirty="0" err="1"/>
              <a:t>конференціях</a:t>
            </a:r>
            <a:r>
              <a:rPr lang="ru-RU" dirty="0"/>
              <a:t> поза межами </a:t>
            </a:r>
            <a:r>
              <a:rPr lang="ru-RU" dirty="0" err="1"/>
              <a:t>університету</a:t>
            </a:r>
            <a:endParaRPr lang="de-DE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C58E9F-27C9-C081-126B-EAF4DBA1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9" y="1533832"/>
            <a:ext cx="11592232" cy="5102941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UA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Доценко </a:t>
            </a:r>
            <a:r>
              <a:rPr lang="ru-UA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Марія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ХІІ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технічна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Сучасні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напрями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комунікаційних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засобів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", Баку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Харків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Жиліна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27-28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квітня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2022.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ІII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практична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Globalization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Вінниця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Відень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27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травня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2022.  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практична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інформаційні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проєктами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економіці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стану",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Коблево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13-16 вересня 2022. 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ХCIX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практична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інтернет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перспективи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науки", 14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жовтня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2022.</a:t>
            </a:r>
            <a:endParaRPr lang="uk-U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UA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Строй </a:t>
            </a:r>
            <a:r>
              <a:rPr lang="uk-UA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Олександр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наукової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думки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постіндустріального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сучасний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дискурс" (м.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Вінниця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 липня 2022)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Міжнародна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науково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-практична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конференція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"Scientific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researches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carrying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domestic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realities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(м.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Вінниця-Відень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30 вересня 2022)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03200" indent="0" algn="just">
              <a:lnSpc>
                <a:spcPct val="150000"/>
              </a:lnSpc>
              <a:buNone/>
            </a:pPr>
            <a:r>
              <a:rPr lang="uk-UA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Гребінник Андрій 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12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онференці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Сучасні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тенденції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науці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– 27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березня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27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квітня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2023 року, м.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Харків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uk-UA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Зимов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школ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європейських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студій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Центру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досконалості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Жана Моне "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Західноукраїнський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дослідницький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 з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європейських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студій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Львівського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Івана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Франка – 20-24 лютого 2023 року, м.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Львів</a:t>
            </a:r>
            <a:r>
              <a:rPr lang="ru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8226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484F93-3961-7D5A-7B7D-83D7974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3" y="344128"/>
            <a:ext cx="11068665" cy="589182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тудентка 2 курсу 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магістратури Влада Сабадаш з конкурсною роботою «Пам’ятники українсько-російській дружбі: сучасний конфлікт </a:t>
            </a:r>
            <a:r>
              <a:rPr lang="uk-UA" sz="2000" i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пам’ятей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(науковий керівник — старший викладач Є. Ю. Захарченко) стала фіналісткою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стипендійної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програми Фонду Віктора Пінчука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Завтра.юа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Студентка 2 курсу </a:t>
            </a:r>
            <a:r>
              <a:rPr lang="uk-UA" sz="2000" i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Суховерхова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Анастасія посіла 1 місце у </a:t>
            </a:r>
            <a:r>
              <a:rPr lang="uk-UA" sz="2000" i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конкурсіу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перекладу з німецької мови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який було організовано та проведено 27 квітня 2023 кафедрою іноземних мов професійного спрямування нашого університету.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період з 27 лютого 2023 р. по 14 липня 2023 р. студентка 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4-го курсу </a:t>
            </a:r>
            <a:r>
              <a:rPr lang="uk-UA" sz="2000" i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Шевелєва</a:t>
            </a:r>
            <a:r>
              <a:rPr lang="uk-UA" sz="20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Аліна навчалася за програмою Еразмус+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Університеті Марії Кюрі-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Склодовської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Польщі (місто Люблін, Польща).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0" indent="0" algn="just">
              <a:lnSpc>
                <a:spcPct val="150000"/>
              </a:lnSpc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4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92" name="Google Shape;92;p2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Google Shape;93;p2"/>
          <p:cNvGraphicFramePr/>
          <p:nvPr/>
        </p:nvGraphicFramePr>
        <p:xfrm>
          <a:off x="838200" y="1253330"/>
          <a:ext cx="10515600" cy="491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253" name="Google Shape;253;p22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4" name="Google Shape;254;p22"/>
          <p:cNvGraphicFramePr/>
          <p:nvPr/>
        </p:nvGraphicFramePr>
        <p:xfrm>
          <a:off x="-2151993" y="825063"/>
          <a:ext cx="10515600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565245" y="965626"/>
            <a:ext cx="1290851" cy="84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/>
              <a:t>.</a:t>
            </a:r>
            <a:endParaRPr/>
          </a:p>
        </p:txBody>
      </p:sp>
      <p:graphicFrame>
        <p:nvGraphicFramePr>
          <p:cNvPr id="99" name="Google Shape;99;p3"/>
          <p:cNvGraphicFramePr/>
          <p:nvPr/>
        </p:nvGraphicFramePr>
        <p:xfrm>
          <a:off x="0" y="0"/>
          <a:ext cx="12192000" cy="649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06" name="Google Shape;106;p4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Google Shape;107;p4"/>
          <p:cNvGraphicFramePr/>
          <p:nvPr/>
        </p:nvGraphicFramePr>
        <p:xfrm>
          <a:off x="0" y="1323975"/>
          <a:ext cx="1219200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" name="Google Shape;108;p4"/>
          <p:cNvSpPr txBox="1"/>
          <p:nvPr/>
        </p:nvSpPr>
        <p:spPr>
          <a:xfrm>
            <a:off x="471714" y="0"/>
            <a:ext cx="11248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Розподіл держзамовлення ОКР «бакалавр» 2023 р.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uk-UA">
                <a:latin typeface="Arial"/>
                <a:ea typeface="Arial"/>
                <a:cs typeface="Arial"/>
                <a:sym typeface="Arial"/>
              </a:rPr>
              <a:t>Зараховано на контракт</a:t>
            </a:r>
            <a:endParaRPr/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Google Shape;115;p5"/>
          <p:cNvSpPr/>
          <p:nvPr/>
        </p:nvSpPr>
        <p:spPr>
          <a:xfrm>
            <a:off x="3563284" y="3170297"/>
            <a:ext cx="9677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5817439" y="4393020"/>
            <a:ext cx="9677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543906" y="2204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3200">
                <a:latin typeface="Arial"/>
                <a:ea typeface="Arial"/>
                <a:cs typeface="Arial"/>
                <a:sym typeface="Arial"/>
              </a:rPr>
              <a:t>Загальні зарахування на історичний факультет ХНУ імені В.Н. Каразіна по ОКР «бакалавр»</a:t>
            </a:r>
            <a:br>
              <a:rPr lang="uk-UA" sz="3200">
                <a:latin typeface="Arial"/>
                <a:ea typeface="Arial"/>
                <a:cs typeface="Arial"/>
                <a:sym typeface="Arial"/>
              </a:rPr>
            </a:b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239603" y="3978360"/>
            <a:ext cx="807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774722" y="3978360"/>
            <a:ext cx="2158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955220" y="4002965"/>
            <a:ext cx="6625509" cy="5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90          90          104         117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109500" y="3249000"/>
            <a:ext cx="9564019" cy="1438588"/>
            <a:chOff x="328" y="2484702"/>
            <a:chExt cx="9040570" cy="1381796"/>
          </a:xfrm>
        </p:grpSpPr>
        <p:sp>
          <p:nvSpPr>
            <p:cNvPr id="126" name="Google Shape;126;p6"/>
            <p:cNvSpPr/>
            <p:nvPr/>
          </p:nvSpPr>
          <p:spPr>
            <a:xfrm>
              <a:off x="328" y="2484702"/>
              <a:ext cx="690600" cy="6906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01483" y="2585857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492907" y="2512000"/>
              <a:ext cx="690600" cy="690600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1594062" y="2613155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773625" y="2523356"/>
              <a:ext cx="690600" cy="6906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2874780" y="2624511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2018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102649" y="2547960"/>
              <a:ext cx="690600" cy="6906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4203804" y="2649115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468060" y="2535658"/>
              <a:ext cx="690600" cy="690600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5569215" y="2636813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6819333" y="2523356"/>
              <a:ext cx="690600" cy="6906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6920488" y="2624511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095785" y="2523356"/>
              <a:ext cx="690600" cy="6906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8196940" y="2624511"/>
              <a:ext cx="4884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8170598" y="3175298"/>
              <a:ext cx="8703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99125" rIns="199125" bIns="1991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64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6"/>
          <p:cNvSpPr/>
          <p:nvPr/>
        </p:nvSpPr>
        <p:spPr>
          <a:xfrm>
            <a:off x="10147209" y="3283868"/>
            <a:ext cx="730500" cy="719100"/>
          </a:xfrm>
          <a:prstGeom prst="ellipse">
            <a:avLst/>
          </a:prstGeom>
          <a:solidFill>
            <a:srgbClr val="C27BA0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10254162" y="3389180"/>
            <a:ext cx="51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0254153" y="4049523"/>
            <a:ext cx="80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</a:rPr>
              <a:t>53</a:t>
            </a:r>
            <a:r>
              <a:rPr lang="uk-U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825500" y="2197290"/>
            <a:ext cx="10515600" cy="491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 sz="6600" b="1"/>
            </a:br>
            <a:r>
              <a:rPr lang="uk-UA" sz="6600" b="1"/>
              <a:t>Бакалаври:</a:t>
            </a:r>
            <a:br>
              <a:rPr lang="uk-UA" sz="6600" b="1"/>
            </a:br>
            <a:r>
              <a:rPr lang="uk-UA" sz="6600" b="1"/>
              <a:t>Перший курс:</a:t>
            </a:r>
            <a:endParaRPr sz="66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sz="6600" b="1"/>
              <a:t>денна форма -</a:t>
            </a:r>
            <a:r>
              <a:rPr lang="uk-UA" sz="6600" b="1">
                <a:solidFill>
                  <a:srgbClr val="FF0000"/>
                </a:solidFill>
              </a:rPr>
              <a:t>53</a:t>
            </a:r>
            <a:r>
              <a:rPr lang="uk-UA" sz="6600" b="1"/>
              <a:t> особи,</a:t>
            </a:r>
            <a:br>
              <a:rPr lang="uk-UA" sz="6600" b="1"/>
            </a:br>
            <a:r>
              <a:rPr lang="uk-UA" sz="6600" b="1"/>
              <a:t>заочна форма – </a:t>
            </a:r>
            <a:r>
              <a:rPr lang="uk-UA" sz="6600" b="1">
                <a:solidFill>
                  <a:srgbClr val="FF0000"/>
                </a:solidFill>
              </a:rPr>
              <a:t>11</a:t>
            </a:r>
            <a:r>
              <a:rPr lang="uk-UA" sz="6600" b="1"/>
              <a:t> осіб</a:t>
            </a:r>
            <a:endParaRPr sz="66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sz="6600" b="1"/>
              <a:t>Другий курс:</a:t>
            </a:r>
            <a:endParaRPr sz="6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sz="6600" b="1"/>
              <a:t>денна форма - </a:t>
            </a:r>
            <a:r>
              <a:rPr lang="uk-UA" sz="6600" b="1">
                <a:solidFill>
                  <a:srgbClr val="FF0000"/>
                </a:solidFill>
              </a:rPr>
              <a:t>4</a:t>
            </a:r>
            <a:r>
              <a:rPr lang="uk-UA" sz="6600" b="1"/>
              <a:t> особи,</a:t>
            </a:r>
            <a:br>
              <a:rPr lang="uk-UA" sz="6600" b="1"/>
            </a:br>
            <a:r>
              <a:rPr lang="uk-UA" sz="6600" b="1"/>
              <a:t>заочна форма – </a:t>
            </a:r>
            <a:r>
              <a:rPr lang="uk-UA" sz="6600" b="1">
                <a:solidFill>
                  <a:srgbClr val="FF0000"/>
                </a:solidFill>
              </a:rPr>
              <a:t>4</a:t>
            </a:r>
            <a:r>
              <a:rPr lang="uk-UA" sz="6600" b="1"/>
              <a:t> осіб</a:t>
            </a:r>
            <a:br>
              <a:rPr lang="uk-UA" sz="6600" b="1"/>
            </a:br>
            <a:br>
              <a:rPr lang="uk-UA" sz="6600" b="1"/>
            </a:br>
            <a:br>
              <a:rPr lang="uk-UA" sz="6600" b="1"/>
            </a:br>
            <a:br>
              <a:rPr lang="uk-UA" sz="6600" b="1"/>
            </a:br>
            <a:br>
              <a:rPr lang="uk-UA" sz="6600" b="1"/>
            </a:br>
            <a:endParaRPr sz="6600" b="1"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838200" y="6005015"/>
            <a:ext cx="10515600" cy="17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224e82a9f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8224e82a9f_0_8"/>
          <p:cNvSpPr txBox="1">
            <a:spLocks noGrp="1"/>
          </p:cNvSpPr>
          <p:nvPr>
            <p:ph type="body" idx="1"/>
          </p:nvPr>
        </p:nvSpPr>
        <p:spPr>
          <a:xfrm>
            <a:off x="838200" y="573125"/>
            <a:ext cx="10515600" cy="56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/>
              <a:t>Магістри:</a:t>
            </a:r>
            <a:endParaRPr sz="59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/>
              <a:t>денна форма -20 бюджет,</a:t>
            </a:r>
            <a:endParaRPr sz="59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/>
              <a:t>14 осіб контракт = </a:t>
            </a:r>
            <a:r>
              <a:rPr lang="uk-UA" sz="5900" b="1">
                <a:solidFill>
                  <a:srgbClr val="FF0000"/>
                </a:solidFill>
              </a:rPr>
              <a:t>34</a:t>
            </a:r>
            <a:r>
              <a:rPr lang="uk-UA" sz="5900" b="1"/>
              <a:t>;</a:t>
            </a:r>
            <a:endParaRPr sz="59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/>
              <a:t>заочна форма – 3 особи бюджет + 5 осіб контракт=</a:t>
            </a:r>
            <a:r>
              <a:rPr lang="uk-UA" sz="5900" b="1">
                <a:solidFill>
                  <a:srgbClr val="FF0000"/>
                </a:solidFill>
              </a:rPr>
              <a:t>8</a:t>
            </a:r>
            <a:endParaRPr sz="5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224e82a9f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.</a:t>
            </a:r>
            <a:endParaRPr/>
          </a:p>
        </p:txBody>
      </p:sp>
      <p:sp>
        <p:nvSpPr>
          <p:cNvPr id="161" name="Google Shape;161;g28224e82a9f_0_16"/>
          <p:cNvSpPr txBox="1">
            <a:spLocks noGrp="1"/>
          </p:cNvSpPr>
          <p:nvPr>
            <p:ph type="body" idx="1"/>
          </p:nvPr>
        </p:nvSpPr>
        <p:spPr>
          <a:xfrm>
            <a:off x="731350" y="708525"/>
            <a:ext cx="10515600" cy="595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 dirty="0"/>
              <a:t>ВСЬОГО</a:t>
            </a:r>
            <a:endParaRPr sz="59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5900" b="1" dirty="0"/>
              <a:t>на історичному факультеті нових студентів</a:t>
            </a:r>
            <a:endParaRPr sz="59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8600" b="1">
                <a:solidFill>
                  <a:srgbClr val="FF0000"/>
                </a:solidFill>
              </a:rPr>
              <a:t>124</a:t>
            </a:r>
            <a:endParaRPr sz="86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Широкоэкранный</PresentationFormat>
  <Paragraphs>70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Bahnschrift</vt:lpstr>
      <vt:lpstr>Calibri</vt:lpstr>
      <vt:lpstr>Symbol</vt:lpstr>
      <vt:lpstr>Тема Office</vt:lpstr>
      <vt:lpstr>Презентация PowerPoint</vt:lpstr>
      <vt:lpstr>Презентация PowerPoint</vt:lpstr>
      <vt:lpstr>.</vt:lpstr>
      <vt:lpstr>Презентация PowerPoint</vt:lpstr>
      <vt:lpstr>Зараховано на контракт</vt:lpstr>
      <vt:lpstr>Загальні зарахування на історичний факультет ХНУ імені В.Н. Каразіна по ОКР «бакалавр» </vt:lpstr>
      <vt:lpstr> Бакалаври: Перший курс: денна форма -53 особи, заочна форма – 11 осіб Другий курс: денна форма - 4 особи, заочна форма – 4 осіб     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Круглий стіл до 100-річчя Юрія Кнорозова</vt:lpstr>
      <vt:lpstr>Презентация PowerPoint</vt:lpstr>
      <vt:lpstr>МІСТО І ВІЙНА: руйнування, збереження і переосмислення міської культурної спадщини великих міст Південно-Східної України в період російської військової агресії​ </vt:lpstr>
      <vt:lpstr>40-а Міжнародна краєзнавча конференція молодих учених</vt:lpstr>
      <vt:lpstr>76-та Міжнародна конференція молодих учених «Каразінські читання»</vt:lpstr>
      <vt:lpstr>Участь студентів у конференціях поза межами університету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</dc:creator>
  <cp:lastModifiedBy>ja</cp:lastModifiedBy>
  <cp:revision>2</cp:revision>
  <dcterms:created xsi:type="dcterms:W3CDTF">2021-08-02T11:32:03Z</dcterms:created>
  <dcterms:modified xsi:type="dcterms:W3CDTF">2023-09-21T15:52:37Z</dcterms:modified>
</cp:coreProperties>
</file>