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600" dirty="0" smtClean="0"/>
              <a:t>Педагогічна практика для студентів освітньо-кваліфікаційного рівня «магістр»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860648"/>
          </a:xfrm>
        </p:spPr>
        <p:txBody>
          <a:bodyPr/>
          <a:lstStyle/>
          <a:p>
            <a:r>
              <a:rPr lang="uk-UA" dirty="0" smtClean="0"/>
              <a:t>2020 – 2021 </a:t>
            </a:r>
            <a:r>
              <a:rPr lang="uk-UA" dirty="0" err="1" smtClean="0"/>
              <a:t>навч</a:t>
            </a:r>
            <a:r>
              <a:rPr lang="uk-UA" dirty="0" smtClean="0"/>
              <a:t>. рік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73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Час проходження практики –             з 5 жовтня до 30 листопада</a:t>
            </a:r>
          </a:p>
          <a:p>
            <a:r>
              <a:rPr lang="uk-UA" sz="3200" dirty="0" smtClean="0"/>
              <a:t>Початок занять в університеті –      1 грудня</a:t>
            </a:r>
          </a:p>
          <a:p>
            <a:r>
              <a:rPr lang="uk-UA" sz="3200" dirty="0" smtClean="0"/>
              <a:t>Іспит – до 9 грудня: за умови подання </a:t>
            </a:r>
            <a:r>
              <a:rPr lang="uk-UA" sz="3200" u="sng" dirty="0" smtClean="0"/>
              <a:t>усіх документів</a:t>
            </a:r>
            <a:r>
              <a:rPr lang="uk-UA" sz="3200" dirty="0" smtClean="0"/>
              <a:t> кафедральному керівнику практики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2546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Відвідування уроків (4 – 5 </a:t>
            </a:r>
            <a:r>
              <a:rPr lang="uk-UA" dirty="0" err="1" smtClean="0"/>
              <a:t>уроків</a:t>
            </a:r>
            <a:r>
              <a:rPr lang="uk-UA" dirty="0" smtClean="0"/>
              <a:t> на день, не менше 30 уроків за час практики); спостереження та аналіз уроків (спеціальна схема).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Проведення 10 залікових уроків (одного – у присутності кафедрального керівника практики); підготовка планів-конспектів (одного – залікового).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/>
              <a:t>С</a:t>
            </a:r>
            <a:r>
              <a:rPr lang="uk-UA" dirty="0" smtClean="0"/>
              <a:t>кладання </a:t>
            </a:r>
            <a:r>
              <a:rPr lang="uk-UA" dirty="0"/>
              <a:t>сценарію позакласного заходу та його </a:t>
            </a:r>
            <a:r>
              <a:rPr lang="uk-UA" dirty="0" smtClean="0"/>
              <a:t>проведення.</a:t>
            </a:r>
            <a:endParaRPr lang="uk-UA" dirty="0"/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Складання психологічної характеристики на клас.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Підготовка документації та подання кафедральному керівнику практики. </a:t>
            </a:r>
            <a:r>
              <a:rPr lang="uk-UA" dirty="0" smtClean="0">
                <a:solidFill>
                  <a:srgbClr val="FF0000"/>
                </a:solidFill>
              </a:rPr>
              <a:t>Обов’язково!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Участь у профорієнтаційній роботі факультету.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2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11144" cy="1371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Інформація для кафедральних керівників: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До 10 жовтня подати </a:t>
            </a:r>
            <a:r>
              <a:rPr lang="uk-UA" dirty="0"/>
              <a:t>факультетському керівнику практики </a:t>
            </a:r>
            <a:r>
              <a:rPr lang="uk-UA" dirty="0" smtClean="0"/>
              <a:t>інформацію про студентів, які не вийшли на практику.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До 11 грудня провести іспит, затвердити результати практики на кафедрі та здати відомість до деканату.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До 11 грудня подати факультетському керівнику практики звіт кафедрального керівника (таблиця з даними про виконану роботу та балами).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Передати всю студентську документацію до методичного кабінету.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03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192"/>
            <a:ext cx="5791200" cy="1371600"/>
          </a:xfrm>
        </p:spPr>
        <p:txBody>
          <a:bodyPr/>
          <a:lstStyle/>
          <a:p>
            <a:r>
              <a:rPr lang="uk-UA" dirty="0" smtClean="0"/>
              <a:t>Документація з педпрактики: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496855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Звіт про виконану під час практики роботу (особливо – магістерської частини), за підписом студента та завірений кафедральним керівником.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План-конспект одного уроку з оцінкою та підписом вчителя історії.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Сценарій позакласного заходу з оцінкою викладача – керівника практики від кафедри педагогіки.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Психологічна характеристика на клас з оцінкою викладача – керівника практики від кафедри психології.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Ті, хто працюють у школі – додатково характеристика за підписом директора</a:t>
            </a:r>
          </a:p>
        </p:txBody>
      </p:sp>
    </p:spTree>
    <p:extLst>
      <p:ext uri="{BB962C8B-B14F-4D97-AF65-F5344CB8AC3E}">
        <p14:creationId xmlns:p14="http://schemas.microsoft.com/office/powerpoint/2010/main" val="390117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dirty="0" err="1" smtClean="0"/>
              <a:t>Критер</a:t>
            </a:r>
            <a:r>
              <a:rPr lang="uk-UA" dirty="0" err="1" smtClean="0"/>
              <a:t>ії</a:t>
            </a:r>
            <a:r>
              <a:rPr lang="uk-UA" dirty="0" smtClean="0"/>
              <a:t> оцінювання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125586"/>
              </p:ext>
            </p:extLst>
          </p:nvPr>
        </p:nvGraphicFramePr>
        <p:xfrm>
          <a:off x="467544" y="1628800"/>
          <a:ext cx="8208913" cy="41849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9492"/>
                <a:gridCol w="6117252"/>
                <a:gridCol w="1512169"/>
              </a:tblGrid>
              <a:tr h="6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Види робіт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Кількість балів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Відвідування та аналіз уроків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Підготовка та проведення уроків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Проведення одного «залікового» відкритого уроку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Розробка планів-конспектів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Проведення позакласного заходу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Виконання індивідуального завдання на кафедрі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Сценарій позакласного заходу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Психологічна характеристика класу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Наявність звітної документації, її належне оформлення та своєчасне подання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Усього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07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Вчитель: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dirty="0" smtClean="0">
                <a:latin typeface="Times New Roman"/>
                <a:ea typeface="Times New Roman"/>
              </a:rPr>
              <a:t>Оцінює </a:t>
            </a:r>
            <a:r>
              <a:rPr lang="uk-UA" dirty="0">
                <a:latin typeface="Times New Roman"/>
                <a:ea typeface="Times New Roman"/>
              </a:rPr>
              <a:t>відвідування студентом уроків </a:t>
            </a:r>
            <a:r>
              <a:rPr lang="uk-UA" dirty="0" smtClean="0">
                <a:latin typeface="Times New Roman"/>
                <a:ea typeface="Times New Roman"/>
              </a:rPr>
              <a:t>(не </a:t>
            </a:r>
            <a:r>
              <a:rPr lang="uk-UA" dirty="0">
                <a:latin typeface="Times New Roman"/>
                <a:ea typeface="Times New Roman"/>
              </a:rPr>
              <a:t>менше 30 уроків з історії та інших </a:t>
            </a:r>
            <a:r>
              <a:rPr lang="uk-UA" dirty="0" smtClean="0">
                <a:latin typeface="Times New Roman"/>
                <a:ea typeface="Times New Roman"/>
              </a:rPr>
              <a:t>предметів).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dirty="0">
                <a:latin typeface="Times New Roman"/>
                <a:ea typeface="Times New Roman"/>
              </a:rPr>
              <a:t>Оцінює підготовку та проведення </a:t>
            </a:r>
            <a:r>
              <a:rPr lang="uk-UA" dirty="0" smtClean="0">
                <a:latin typeface="Times New Roman"/>
                <a:ea typeface="Times New Roman"/>
              </a:rPr>
              <a:t>студентом 10 уроків.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dirty="0" smtClean="0">
                <a:latin typeface="Times New Roman"/>
                <a:ea typeface="Times New Roman"/>
              </a:rPr>
              <a:t>Перевіряє наявність планів-конспектів проведених уроків.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dirty="0">
                <a:latin typeface="Times New Roman"/>
                <a:ea typeface="Times New Roman"/>
              </a:rPr>
              <a:t>Вносить відповідні </a:t>
            </a:r>
            <a:r>
              <a:rPr lang="uk-UA" dirty="0" smtClean="0">
                <a:latin typeface="Times New Roman"/>
                <a:ea typeface="Times New Roman"/>
              </a:rPr>
              <a:t>оцінки (відвідування та проведення уроків, розробка планів-конспектів, проведення позакласного заходу) </a:t>
            </a:r>
            <a:r>
              <a:rPr lang="uk-UA" dirty="0">
                <a:latin typeface="Times New Roman"/>
                <a:ea typeface="Times New Roman"/>
              </a:rPr>
              <a:t>до звіту про проходження практики та засвідчує відповідні відомості.</a:t>
            </a:r>
            <a:endParaRPr lang="ru-RU" sz="1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25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Кафедральний керівник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sz="2400" dirty="0">
                <a:latin typeface="Times New Roman"/>
                <a:ea typeface="Times New Roman"/>
              </a:rPr>
              <a:t>Відвідує </a:t>
            </a:r>
            <a:r>
              <a:rPr lang="uk-UA" sz="2400" dirty="0" smtClean="0">
                <a:latin typeface="Times New Roman"/>
                <a:ea typeface="Times New Roman"/>
              </a:rPr>
              <a:t>«заліковий» відкритий урок.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sz="2400" dirty="0">
                <a:latin typeface="Times New Roman"/>
                <a:ea typeface="Times New Roman"/>
              </a:rPr>
              <a:t>Вносить до звіту інформацію про наявну документацію та оцінки сценарію позакласного заходу (виставляється викладачем кафедри педагогіки) та психологічної характеристики на </a:t>
            </a:r>
            <a:r>
              <a:rPr lang="uk-UA" sz="2400" dirty="0" smtClean="0">
                <a:latin typeface="Times New Roman"/>
                <a:ea typeface="Times New Roman"/>
              </a:rPr>
              <a:t>клас (виставляється </a:t>
            </a:r>
            <a:r>
              <a:rPr lang="uk-UA" sz="2400" dirty="0">
                <a:latin typeface="Times New Roman"/>
                <a:ea typeface="Times New Roman"/>
              </a:rPr>
              <a:t>викладачем кафедри психології).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11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Консультації: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Консультація факультетського керівника практики </a:t>
            </a:r>
            <a:r>
              <a:rPr lang="uk-UA" dirty="0">
                <a:solidFill>
                  <a:srgbClr val="000000"/>
                </a:solidFill>
              </a:rPr>
              <a:t>–</a:t>
            </a:r>
            <a:r>
              <a:rPr lang="uk-UA" dirty="0" smtClean="0"/>
              <a:t>               щосереди о 13-30</a:t>
            </a:r>
          </a:p>
          <a:p>
            <a:r>
              <a:rPr lang="uk-UA" dirty="0" smtClean="0"/>
              <a:t>Консультація на кафедрі педагогіки: Жукова Оксана Анатоліївна, вівторок та п’ятниця о 12-00 – 15-00, Північний корпус, </a:t>
            </a:r>
            <a:r>
              <a:rPr lang="uk-UA" dirty="0" err="1" smtClean="0"/>
              <a:t>ауд</a:t>
            </a:r>
            <a:r>
              <a:rPr lang="uk-UA" dirty="0" smtClean="0"/>
              <a:t>. 6-12</a:t>
            </a:r>
            <a:endParaRPr lang="uk-UA" dirty="0"/>
          </a:p>
          <a:p>
            <a:r>
              <a:rPr lang="uk-UA" dirty="0" smtClean="0"/>
              <a:t>Консультація на кафедрі психології: Москаленко Вікторія Вікторівна, четвер о 15-00 – 16-00, Північний корпус, </a:t>
            </a:r>
            <a:r>
              <a:rPr lang="uk-UA" dirty="0" err="1" smtClean="0"/>
              <a:t>ауд</a:t>
            </a:r>
            <a:r>
              <a:rPr lang="uk-UA" dirty="0" smtClean="0"/>
              <a:t>. 4-16.</a:t>
            </a:r>
          </a:p>
          <a:p>
            <a:r>
              <a:rPr lang="uk-UA" dirty="0" smtClean="0"/>
              <a:t>Методкабінет працює у вівторок – п’ятницю (зразки документів)</a:t>
            </a:r>
          </a:p>
          <a:p>
            <a:r>
              <a:rPr lang="uk-UA" dirty="0" smtClean="0"/>
              <a:t>На сайті розміщені робоча програма педпрактики, критерії оцінювання, план роботи магістра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904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68</TotalTime>
  <Words>516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Педагогічна практика для студентів освітньо-кваліфікаційного рівня «магістр»</vt:lpstr>
      <vt:lpstr>Презентация PowerPoint</vt:lpstr>
      <vt:lpstr>Зміст практики</vt:lpstr>
      <vt:lpstr>Інформація для кафедральних керівників:</vt:lpstr>
      <vt:lpstr>Документація з педпрактики:</vt:lpstr>
      <vt:lpstr>Критерії оцінювання</vt:lpstr>
      <vt:lpstr>Вчитель:</vt:lpstr>
      <vt:lpstr>Кафедральний керівник практики</vt:lpstr>
      <vt:lpstr>Консультації: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Педагогічна практика для студентів освітньо-кваліфікаційного рівня «бакалавр»</dc:title>
  <dc:creator>Администратор</dc:creator>
  <cp:lastModifiedBy>Пользователь Windows</cp:lastModifiedBy>
  <cp:revision>22</cp:revision>
  <dcterms:created xsi:type="dcterms:W3CDTF">2019-02-05T20:32:51Z</dcterms:created>
  <dcterms:modified xsi:type="dcterms:W3CDTF">2020-10-06T12:43:47Z</dcterms:modified>
</cp:coreProperties>
</file>